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342" r:id="rId5"/>
    <p:sldId id="352" r:id="rId6"/>
    <p:sldId id="351" r:id="rId7"/>
    <p:sldId id="353" r:id="rId8"/>
    <p:sldId id="354" r:id="rId9"/>
    <p:sldId id="355" r:id="rId10"/>
    <p:sldId id="356" r:id="rId11"/>
    <p:sldId id="357" r:id="rId12"/>
    <p:sldId id="358" r:id="rId13"/>
    <p:sldId id="359" r:id="rId14"/>
    <p:sldId id="362" r:id="rId15"/>
    <p:sldId id="360" r:id="rId16"/>
    <p:sldId id="361" r:id="rId17"/>
    <p:sldId id="363" r:id="rId18"/>
    <p:sldId id="364" r:id="rId19"/>
    <p:sldId id="36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107" d="100"/>
          <a:sy n="107" d="100"/>
        </p:scale>
        <p:origin x="672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Learning SPARQL (Xiaoqi Zhao)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2502463"/>
            <a:ext cx="6888665" cy="33573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Learning SPARQL (Xiaoqi Zhao)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3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67" r:id="rId3"/>
    <p:sldLayoutId id="2147483658" r:id="rId4"/>
    <p:sldLayoutId id="2147483664" r:id="rId5"/>
    <p:sldLayoutId id="2147483650" r:id="rId6"/>
    <p:sldLayoutId id="2147483666" r:id="rId7"/>
    <p:sldLayoutId id="2147483659" r:id="rId8"/>
    <p:sldLayoutId id="2147483660" r:id="rId9"/>
    <p:sldLayoutId id="2147483663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senstar/Learn_SPARQ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V1_R4XQZDY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senstar/Learn_SPARQ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arklize.blogspot.com/2014/05/iri-uri-url-and-urn.html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ee.com/yasenstar/Learn_SPARQL" TargetMode="External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www.youtube.com/playlist?list=PL6DEHvciXKeUx4P32B3hKMK1t6mC8RhsW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senstar/Learn_SPARQ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asenstar/Learn_SPARQ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senstar/Learn_SPARQ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senstar/Learn_SPARQ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18118"/>
            <a:ext cx="6158753" cy="1323440"/>
          </a:xfrm>
        </p:spPr>
        <p:txBody>
          <a:bodyPr/>
          <a:lstStyle/>
          <a:p>
            <a:r>
              <a:rPr lang="en-US" dirty="0"/>
              <a:t>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" y="3049822"/>
            <a:ext cx="6158752" cy="781119"/>
          </a:xfrm>
        </p:spPr>
        <p:txBody>
          <a:bodyPr/>
          <a:lstStyle/>
          <a:p>
            <a:r>
              <a:rPr lang="en-US" b="1" dirty="0"/>
              <a:t>SPARQL</a:t>
            </a:r>
          </a:p>
          <a:p>
            <a:r>
              <a:rPr lang="en-US" spc="0" dirty="0"/>
              <a:t>(opening &amp; intro)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Author: Bob DuCharme</a:t>
            </a:r>
          </a:p>
          <a:p>
            <a:endParaRPr lang="en-US" dirty="0"/>
          </a:p>
          <a:p>
            <a:pPr algn="l"/>
            <a:r>
              <a:rPr lang="en-US" sz="2400" dirty="0"/>
              <a:t>Xiaoqi Zhao,</a:t>
            </a:r>
            <a:r>
              <a:rPr lang="zh-CN" altLang="en-US" sz="2400" dirty="0"/>
              <a:t> </a:t>
            </a:r>
            <a:r>
              <a:rPr lang="en-US" altLang="zh-CN" sz="2400" dirty="0"/>
              <a:t>GitHub:</a:t>
            </a:r>
            <a:r>
              <a:rPr lang="zh-CN" altLang="en-US" sz="2400" dirty="0"/>
              <a:t> </a:t>
            </a:r>
            <a:r>
              <a:rPr lang="en-US" altLang="zh-CN" sz="2400" dirty="0">
                <a:hlinkClick r:id="rId2"/>
              </a:rPr>
              <a:t>https://github.com/yasenstar/Learn_SPARQL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1774CA-AF0E-0DE7-C0AC-70EE23C71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686" y="1088354"/>
            <a:ext cx="3107605" cy="409638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748E5E7-E1DD-82CC-CD89-B24EA82D5A90}"/>
              </a:ext>
            </a:extLst>
          </p:cNvPr>
          <p:cNvSpPr txBox="1">
            <a:spLocks/>
          </p:cNvSpPr>
          <p:nvPr/>
        </p:nvSpPr>
        <p:spPr>
          <a:xfrm>
            <a:off x="0" y="9622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001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386F98B-C90C-BC49-DCD2-B61AC32D4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7294" y="1819835"/>
            <a:ext cx="4948518" cy="40072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30149"/>
            <a:ext cx="7333129" cy="1115653"/>
          </a:xfrm>
        </p:spPr>
        <p:txBody>
          <a:bodyPr/>
          <a:lstStyle/>
          <a:p>
            <a:r>
              <a:rPr lang="en-US" sz="3600" b="1" spc="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02- The Semantic Web, RDF, Linked Data (&amp; SPARQL)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1066920"/>
          </a:xfrm>
        </p:spPr>
        <p:txBody>
          <a:bodyPr/>
          <a:lstStyle/>
          <a:p>
            <a:r>
              <a:rPr lang="en-US" sz="3600" b="1" spc="0" dirty="0">
                <a:solidFill>
                  <a:srgbClr val="FFFF00"/>
                </a:solidFill>
              </a:rPr>
              <a:t>02.01 What is Semantic Web?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676871" cy="75452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sz="5400" dirty="0"/>
              <a:t>009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8525434" y="1833222"/>
            <a:ext cx="3558989" cy="390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13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C7444C2-961D-388D-8F9B-E5F2F4D90E11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2"/>
          <a:stretch>
            <a:fillRect/>
          </a:stretch>
        </p:blipFill>
        <p:spPr>
          <a:xfrm>
            <a:off x="2057515" y="1062037"/>
            <a:ext cx="8013455" cy="517525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CB676DA-5C33-A31E-9F7A-FC3F399DA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549275"/>
          </a:xfrm>
        </p:spPr>
        <p:txBody>
          <a:bodyPr/>
          <a:lstStyle/>
          <a:p>
            <a:r>
              <a:rPr lang="en-US" dirty="0"/>
              <a:t>The Semantic Web Technology Stack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E6056-B35C-35D9-7E8C-E5180ADDA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SPARQL (Xiaoqi Zhao)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FCC56-1109-5483-02E8-ADFC5C0F7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F90287-7853-DD7A-FF29-B82CAFFC258C}"/>
              </a:ext>
            </a:extLst>
          </p:cNvPr>
          <p:cNvSpPr txBox="1"/>
          <p:nvPr/>
        </p:nvSpPr>
        <p:spPr>
          <a:xfrm>
            <a:off x="4231341" y="6419849"/>
            <a:ext cx="2786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Source: </a:t>
            </a:r>
            <a:r>
              <a:rPr lang="en-US" dirty="0" err="1">
                <a:solidFill>
                  <a:schemeClr val="bg1"/>
                </a:solidFill>
              </a:rPr>
              <a:t>OpenHPI</a:t>
            </a:r>
            <a:r>
              <a:rPr lang="en-US" dirty="0">
                <a:solidFill>
                  <a:schemeClr val="bg1"/>
                </a:solidFill>
              </a:rPr>
              <a:t> training</a:t>
            </a:r>
          </a:p>
        </p:txBody>
      </p:sp>
    </p:spTree>
    <p:extLst>
      <p:ext uri="{BB962C8B-B14F-4D97-AF65-F5344CB8AC3E}">
        <p14:creationId xmlns:p14="http://schemas.microsoft.com/office/powerpoint/2010/main" val="3445957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9B144EA-F6EA-4610-CC86-C4928BE0CA00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2"/>
          <a:stretch>
            <a:fillRect/>
          </a:stretch>
        </p:blipFill>
        <p:spPr>
          <a:xfrm>
            <a:off x="1366201" y="1598636"/>
            <a:ext cx="9459598" cy="46275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9F0E89-1827-BA1A-1928-7885FFCBE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Airline Reservation System</a:t>
            </a:r>
            <a:br>
              <a:rPr lang="en-US" dirty="0"/>
            </a:br>
            <a:r>
              <a:rPr lang="en-US" sz="3600" dirty="0"/>
              <a:t>– Sample Architecture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33A85-E957-5EE1-17B8-811784049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SPARQL (Xiaoqi Zhao)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2855C-78F4-598C-CFF0-FB997C692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F7618B-EFA1-8502-346D-379ABAA73433}"/>
              </a:ext>
            </a:extLst>
          </p:cNvPr>
          <p:cNvSpPr txBox="1"/>
          <p:nvPr/>
        </p:nvSpPr>
        <p:spPr>
          <a:xfrm>
            <a:off x="4231341" y="6419849"/>
            <a:ext cx="6312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Source: </a:t>
            </a: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https://www.youtube.com/watch?v=bV1_R4XQZDY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31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6437F2-1890-0E40-E359-13EEC71E8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Data – Best Practices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A50CF0-6BB9-0181-42F1-88CBB57B9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602DA-8B42-4165-7B31-A91302254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26" name="Picture 2" descr="Schemas &gt;&gt; Schema.org &gt;&gt; Take Your Website to a New Level with Schema…">
            <a:extLst>
              <a:ext uri="{FF2B5EF4-FFF2-40B4-BE49-F238E27FC236}">
                <a16:creationId xmlns:a16="http://schemas.microsoft.com/office/drawing/2014/main" id="{CB10E0DE-ECEB-B6AB-D222-D7B057B5858E}"/>
              </a:ext>
            </a:extLst>
          </p:cNvPr>
          <p:cNvPicPr>
            <a:picLocks noGrp="1" noChangeAspect="1" noChangeArrowheads="1"/>
          </p:cNvPicPr>
          <p:nvPr>
            <p:ph sz="quarter" idx="2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884" y="1690688"/>
            <a:ext cx="4559332" cy="3423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5DE2BD-8013-6D91-0B0E-C1A3C60E7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292" y="1690688"/>
            <a:ext cx="4564096" cy="342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36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386F98B-C90C-BC49-DCD2-B61AC32D4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7294" y="1819835"/>
            <a:ext cx="4948518" cy="40072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30149"/>
            <a:ext cx="7333129" cy="1115653"/>
          </a:xfrm>
        </p:spPr>
        <p:txBody>
          <a:bodyPr/>
          <a:lstStyle/>
          <a:p>
            <a:r>
              <a:rPr lang="en-US" sz="3600" b="1" spc="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02- The Semantic Web, RDF, Linked Data (&amp; SPARQL)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1066920"/>
          </a:xfrm>
        </p:spPr>
        <p:txBody>
          <a:bodyPr/>
          <a:lstStyle/>
          <a:p>
            <a:r>
              <a:rPr lang="en-US" sz="3600" b="1" spc="0" dirty="0">
                <a:solidFill>
                  <a:srgbClr val="FFFF00"/>
                </a:solidFill>
              </a:rPr>
              <a:t>02.02 URLs, URIs, IRIs, and Namespaces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676871" cy="75452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sz="5400" dirty="0"/>
              <a:t>010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8525434" y="2169458"/>
            <a:ext cx="3558989" cy="4213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816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6437F2-1890-0E40-E359-13EEC71E8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Relationship: URL/URN, URI, IRI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A50CF0-6BB9-0181-42F1-88CBB57B9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602DA-8B42-4165-7B31-A91302254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3854D3E-CB53-CB2C-653B-05DB9B4B66CD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2"/>
          <a:stretch>
            <a:fillRect/>
          </a:stretch>
        </p:blipFill>
        <p:spPr>
          <a:xfrm>
            <a:off x="531144" y="2197030"/>
            <a:ext cx="4752975" cy="1606177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B3A56F-EA9C-806E-1058-A741C2D980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858" y="1573621"/>
            <a:ext cx="4819650" cy="304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6816353-3A61-2863-C0A3-A0090B18CB54}"/>
              </a:ext>
            </a:extLst>
          </p:cNvPr>
          <p:cNvSpPr txBox="1"/>
          <p:nvPr/>
        </p:nvSpPr>
        <p:spPr>
          <a:xfrm>
            <a:off x="531144" y="1782028"/>
            <a:ext cx="2338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Structure of the URL: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D596C42-B4A8-33FF-C19A-3A18823E51B0}"/>
              </a:ext>
            </a:extLst>
          </p:cNvPr>
          <p:cNvSpPr/>
          <p:nvPr/>
        </p:nvSpPr>
        <p:spPr>
          <a:xfrm>
            <a:off x="5674659" y="3000118"/>
            <a:ext cx="421341" cy="42888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06B7A6-6ABD-1957-00A9-87E3203A0ACA}"/>
              </a:ext>
            </a:extLst>
          </p:cNvPr>
          <p:cNvSpPr txBox="1"/>
          <p:nvPr/>
        </p:nvSpPr>
        <p:spPr>
          <a:xfrm>
            <a:off x="6372858" y="4823745"/>
            <a:ext cx="4752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URL: Uniform Resource Locator</a:t>
            </a:r>
          </a:p>
          <a:p>
            <a:r>
              <a:rPr lang="en-US" dirty="0">
                <a:solidFill>
                  <a:schemeClr val="bg1"/>
                </a:solidFill>
              </a:rPr>
              <a:t>URN: Universal Resource Names</a:t>
            </a:r>
          </a:p>
          <a:p>
            <a:r>
              <a:rPr lang="en-US" dirty="0">
                <a:solidFill>
                  <a:schemeClr val="bg1"/>
                </a:solidFill>
              </a:rPr>
              <a:t>URI: Uniform Resource Identifier</a:t>
            </a:r>
          </a:p>
          <a:p>
            <a:r>
              <a:rPr lang="en-US" dirty="0">
                <a:solidFill>
                  <a:schemeClr val="bg1"/>
                </a:solidFill>
              </a:rPr>
              <a:t>IRI: Internationalized Resource Identifier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0320B63-8708-922D-0A9A-8F2577F5E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818" y="3910584"/>
            <a:ext cx="3857625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22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636C4AC-D983-EA52-CE5F-E7A17A707B40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2"/>
          <a:stretch>
            <a:fillRect/>
          </a:stretch>
        </p:blipFill>
        <p:spPr>
          <a:xfrm>
            <a:off x="591111" y="2151622"/>
            <a:ext cx="6115050" cy="300037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1F7C149-736A-0162-9FFC-51A46112E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Story: IRI, URI, URL and URN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D0F5C-F1B9-829A-E0CF-A0A151608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EDC498-22DE-0CB2-E237-DA47459E9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EB2854-9345-1C27-2C91-A962173DF521}"/>
              </a:ext>
            </a:extLst>
          </p:cNvPr>
          <p:cNvSpPr txBox="1"/>
          <p:nvPr/>
        </p:nvSpPr>
        <p:spPr>
          <a:xfrm>
            <a:off x="6938467" y="2052265"/>
            <a:ext cx="475297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URL: Uniform Resource Locator, usually using specific protocols to locate resource within World Wide Web is the most common type of URI.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URN: Universal Resource Names, one of the URI type with </a:t>
            </a:r>
            <a:r>
              <a:rPr lang="en-US" dirty="0" err="1">
                <a:solidFill>
                  <a:schemeClr val="bg1"/>
                </a:solidFill>
              </a:rPr>
              <a:t>urn:scheme</a:t>
            </a:r>
            <a:r>
              <a:rPr lang="en-US" dirty="0">
                <a:solidFill>
                  <a:schemeClr val="bg1"/>
                </a:solidFill>
              </a:rPr>
              <a:t> and the typical use example is ISBN system.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URI: Uniform Resource Identifier, includes URL and URN.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IRI: Internationalized Resource Identifier, compare to URI, it's characters are Unicode which means including Chinese, Japanese and Koreans etc.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5998D9-9E8A-1F13-BB23-BCC481BB9D0C}"/>
              </a:ext>
            </a:extLst>
          </p:cNvPr>
          <p:cNvSpPr txBox="1"/>
          <p:nvPr/>
        </p:nvSpPr>
        <p:spPr>
          <a:xfrm>
            <a:off x="2832847" y="6402510"/>
            <a:ext cx="678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Source: </a:t>
            </a:r>
            <a:r>
              <a:rPr lang="en-US" i="1" dirty="0">
                <a:solidFill>
                  <a:schemeClr val="bg1"/>
                </a:solidFill>
                <a:hlinkClick r:id="rId3"/>
              </a:rPr>
              <a:t>https://parklize.blogspot.com/2014/05/iri-uri-url-and-urn.html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053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24D9-D122-BC5B-BE13-4793642B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Opening &amp; Intro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A6C4CD-2BF9-AE0F-45BF-6E06E252F06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z="1800" dirty="0"/>
              <a:t>About the Book</a:t>
            </a:r>
          </a:p>
          <a:p>
            <a:r>
              <a:rPr lang="en-US" sz="1800" dirty="0"/>
              <a:t>Learning Notes and Practical Code – GitHub (&amp; Gitee)</a:t>
            </a:r>
          </a:p>
          <a:p>
            <a:pPr lvl="1"/>
            <a:r>
              <a:rPr lang="en-US" sz="1800" dirty="0">
                <a:hlinkClick r:id="rId2"/>
              </a:rPr>
              <a:t>https://github.com/yasenstar/Learn_SPARQL</a:t>
            </a:r>
            <a:endParaRPr lang="en-US" sz="1800" dirty="0"/>
          </a:p>
          <a:p>
            <a:pPr lvl="1"/>
            <a:r>
              <a:rPr lang="en-US" sz="1800" dirty="0">
                <a:hlinkClick r:id="rId3"/>
              </a:rPr>
              <a:t>https://gitee.com/yasenstar/Learn_SPARQL</a:t>
            </a:r>
            <a:endParaRPr lang="en-US" sz="1800" dirty="0"/>
          </a:p>
          <a:p>
            <a:r>
              <a:rPr lang="en-US" sz="1800" dirty="0"/>
              <a:t>Mindmap – by </a:t>
            </a:r>
            <a:r>
              <a:rPr lang="en-US" sz="1800" dirty="0" err="1"/>
              <a:t>FreePlane</a:t>
            </a:r>
            <a:endParaRPr lang="en-US" sz="1800" dirty="0"/>
          </a:p>
          <a:p>
            <a:r>
              <a:rPr lang="en-US" sz="1800" dirty="0"/>
              <a:t>Video series – to be added to YouTube (and others)</a:t>
            </a:r>
          </a:p>
          <a:p>
            <a:r>
              <a:rPr lang="en-US" sz="1800" dirty="0"/>
              <a:t>Reference Videos: </a:t>
            </a:r>
            <a:r>
              <a:rPr lang="en-US" sz="1800" dirty="0">
                <a:hlinkClick r:id="rId4"/>
              </a:rPr>
              <a:t>Ontology Practice – pizza.owl by Protege</a:t>
            </a:r>
            <a:endParaRPr lang="en-US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FE6AD-F6CE-54B2-7DB7-BD785DBA0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Learning SPARQL (Xiaoqi Zhao)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0991A-2E8A-30A2-1221-E7C44E68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BC21B9-982F-55E0-AB1E-5EAEB9964C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6758" y="1283736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A42009-E498-AD43-7ED0-4B554D0C45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7868" y="3688314"/>
            <a:ext cx="3333750" cy="1885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700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D1AB9C9-CDD4-5D61-7314-418282CCA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101" y="563643"/>
            <a:ext cx="4831667" cy="5675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00- Preface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Why SPARQL and Resources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7602071" y="618565"/>
            <a:ext cx="4285149" cy="19094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00F7F9B-B8BA-E1EA-4F1A-E8FFDAFEEF6A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002</a:t>
            </a:r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Initial Data Query and Jena (ARQ) Tool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6F34F-4D93-A0C0-9CE0-84CEE02D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294" y="718124"/>
            <a:ext cx="4686474" cy="5297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403976" y="1030941"/>
            <a:ext cx="2142565" cy="5737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003</a:t>
            </a:r>
          </a:p>
        </p:txBody>
      </p:sp>
    </p:spTree>
    <p:extLst>
      <p:ext uri="{BB962C8B-B14F-4D97-AF65-F5344CB8AC3E}">
        <p14:creationId xmlns:p14="http://schemas.microsoft.com/office/powerpoint/2010/main" val="1679791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781119"/>
          </a:xfrm>
        </p:spPr>
        <p:txBody>
          <a:bodyPr/>
          <a:lstStyle/>
          <a:p>
            <a:r>
              <a:rPr lang="en-US" sz="3600" spc="0" dirty="0"/>
              <a:t>Initial Data Query (cont.)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6F34F-4D93-A0C0-9CE0-84CEE02D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294" y="718124"/>
            <a:ext cx="4686474" cy="5297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403976" y="1320800"/>
            <a:ext cx="2142565" cy="2838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415971" cy="64611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dirty="0"/>
              <a:t>004</a:t>
            </a:r>
          </a:p>
        </p:txBody>
      </p:sp>
    </p:spTree>
    <p:extLst>
      <p:ext uri="{BB962C8B-B14F-4D97-AF65-F5344CB8AC3E}">
        <p14:creationId xmlns:p14="http://schemas.microsoft.com/office/powerpoint/2010/main" val="4162510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1066920"/>
          </a:xfrm>
        </p:spPr>
        <p:txBody>
          <a:bodyPr/>
          <a:lstStyle/>
          <a:p>
            <a:r>
              <a:rPr lang="en-US" sz="3600" spc="0" dirty="0"/>
              <a:t>Initial Data Query (cont.): use Protégé to Query Data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6F34F-4D93-A0C0-9CE0-84CEE02D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294" y="718124"/>
            <a:ext cx="4686474" cy="5297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403976" y="1320800"/>
            <a:ext cx="2142565" cy="2838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676871" cy="75452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sz="5400" dirty="0"/>
              <a:t>005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58A4C2-670B-9506-C350-A6184A5620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1469" y="1739216"/>
            <a:ext cx="2152913" cy="739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9873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1066920"/>
          </a:xfrm>
        </p:spPr>
        <p:txBody>
          <a:bodyPr/>
          <a:lstStyle/>
          <a:p>
            <a:r>
              <a:rPr lang="en-US" sz="3600" b="1" spc="0" dirty="0">
                <a:solidFill>
                  <a:srgbClr val="FFFF00"/>
                </a:solidFill>
              </a:rPr>
              <a:t>More Realistic Data and Matching on Multiple Triples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676871" cy="75452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sz="5400" dirty="0"/>
              <a:t>006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4B3BFA-E8DD-1622-FE62-4A6A89AA5E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8217" y="1990164"/>
            <a:ext cx="4856381" cy="37979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592234" y="3539827"/>
            <a:ext cx="2182364" cy="5032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187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2EBBA84-FB69-A6E9-439C-37E5E39DD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3654" y="1496896"/>
            <a:ext cx="5025946" cy="45196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1066920"/>
          </a:xfrm>
        </p:spPr>
        <p:txBody>
          <a:bodyPr/>
          <a:lstStyle/>
          <a:p>
            <a:r>
              <a:rPr lang="en-US" sz="3600" b="1" spc="0" dirty="0">
                <a:solidFill>
                  <a:srgbClr val="FFFF00"/>
                </a:solidFill>
              </a:rPr>
              <a:t>01.04 Searching for Strings</a:t>
            </a:r>
          </a:p>
          <a:p>
            <a:r>
              <a:rPr lang="en-US" sz="3600" b="1" spc="0" dirty="0">
                <a:solidFill>
                  <a:srgbClr val="FFFF00"/>
                </a:solidFill>
              </a:rPr>
              <a:t>01.05 What Could Go Wrong?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676871" cy="75452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sz="5400" dirty="0"/>
              <a:t>007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592234" y="3791454"/>
            <a:ext cx="2182364" cy="7626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996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DF3E506-5A79-3A21-612B-93AAFD2FE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646" y="1157526"/>
            <a:ext cx="4874848" cy="42832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2363"/>
            <a:ext cx="7333129" cy="1323440"/>
          </a:xfrm>
        </p:spPr>
        <p:txBody>
          <a:bodyPr/>
          <a:lstStyle/>
          <a:p>
            <a:r>
              <a:rPr lang="en-US" sz="4800" spc="0" dirty="0"/>
              <a:t>01- Jumping Right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1BC63-77B9-C139-3599-22251CD5D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558868"/>
            <a:ext cx="7037291" cy="1066920"/>
          </a:xfrm>
        </p:spPr>
        <p:txBody>
          <a:bodyPr/>
          <a:lstStyle/>
          <a:p>
            <a:r>
              <a:rPr lang="en-US" sz="3600" b="1" spc="0" dirty="0">
                <a:solidFill>
                  <a:srgbClr val="FFFF00"/>
                </a:solidFill>
              </a:rPr>
              <a:t>01.06 Querying Public Data Source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77454" y="5108935"/>
            <a:ext cx="6589512" cy="7181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Code Repository: </a:t>
            </a:r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https://github.com/yasenstar/Learn_SPARQL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71D30-E54E-A6FD-E5D6-38F585BF3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40" y="563643"/>
            <a:ext cx="1415971" cy="18665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4F3D635-BE73-53F6-162D-4DC2B2DE2C9E}"/>
              </a:ext>
            </a:extLst>
          </p:cNvPr>
          <p:cNvSpPr txBox="1">
            <a:spLocks/>
          </p:cNvSpPr>
          <p:nvPr/>
        </p:nvSpPr>
        <p:spPr>
          <a:xfrm>
            <a:off x="1756611" y="566273"/>
            <a:ext cx="1676871" cy="75452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pPr algn="ctr"/>
            <a:r>
              <a:rPr lang="en-US" sz="5400" dirty="0"/>
              <a:t>008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686B3A-CD92-8547-E81F-A8071B2A5D87}"/>
              </a:ext>
            </a:extLst>
          </p:cNvPr>
          <p:cNvSpPr/>
          <p:nvPr/>
        </p:nvSpPr>
        <p:spPr>
          <a:xfrm>
            <a:off x="9341221" y="4092328"/>
            <a:ext cx="2725273" cy="5032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81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11755</TotalTime>
  <Words>557</Words>
  <Application>Microsoft Office PowerPoint</Application>
  <PresentationFormat>Widescreen</PresentationFormat>
  <Paragraphs>81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Learning</vt:lpstr>
      <vt:lpstr>Opening &amp; Intro</vt:lpstr>
      <vt:lpstr>00- Preface</vt:lpstr>
      <vt:lpstr>01- Jumping Right In</vt:lpstr>
      <vt:lpstr>01- Jumping Right In</vt:lpstr>
      <vt:lpstr>01- Jumping Right In</vt:lpstr>
      <vt:lpstr>01- Jumping Right In</vt:lpstr>
      <vt:lpstr>01- Jumping Right In</vt:lpstr>
      <vt:lpstr>01- Jumping Right In</vt:lpstr>
      <vt:lpstr>02- The Semantic Web, RDF, Linked Data (&amp; SPARQL)</vt:lpstr>
      <vt:lpstr>The Semantic Web Technology Stack</vt:lpstr>
      <vt:lpstr>Airline Reservation System – Sample Architecture</vt:lpstr>
      <vt:lpstr>Linked Data – Best Practices</vt:lpstr>
      <vt:lpstr>02- The Semantic Web, RDF, Linked Data (&amp; SPARQL)</vt:lpstr>
      <vt:lpstr>Relationship: URL/URN, URI, IRI</vt:lpstr>
      <vt:lpstr>Data Story: IRI, URI, URL and URN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</dc:title>
  <dc:creator>Zhao Xiaoqi</dc:creator>
  <cp:lastModifiedBy>Zhao Xiaoqi</cp:lastModifiedBy>
  <cp:revision>34</cp:revision>
  <dcterms:created xsi:type="dcterms:W3CDTF">2023-12-11T01:29:04Z</dcterms:created>
  <dcterms:modified xsi:type="dcterms:W3CDTF">2024-01-21T21:51:09Z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bd2ff15f-6ce8-47f3-93ce-f81f88196d24_Enabled">
    <vt:lpwstr>true</vt:lpwstr>
  </property>
  <property fmtid="{D5CDD505-2E9C-101B-9397-08002B2CF9AE}" pid="4" name="MSIP_Label_bd2ff15f-6ce8-47f3-93ce-f81f88196d24_SetDate">
    <vt:lpwstr>2023-12-11T01:29:52Z</vt:lpwstr>
  </property>
  <property fmtid="{D5CDD505-2E9C-101B-9397-08002B2CF9AE}" pid="5" name="MSIP_Label_bd2ff15f-6ce8-47f3-93ce-f81f88196d24_Method">
    <vt:lpwstr>Privileged</vt:lpwstr>
  </property>
  <property fmtid="{D5CDD505-2E9C-101B-9397-08002B2CF9AE}" pid="6" name="MSIP_Label_bd2ff15f-6ce8-47f3-93ce-f81f88196d24_Name">
    <vt:lpwstr>bd2ff15f-6ce8-47f3-93ce-f81f88196d24</vt:lpwstr>
  </property>
  <property fmtid="{D5CDD505-2E9C-101B-9397-08002B2CF9AE}" pid="7" name="MSIP_Label_bd2ff15f-6ce8-47f3-93ce-f81f88196d24_SiteId">
    <vt:lpwstr>f25493ae-1c98-41d7-8a33-0be75f5fe603</vt:lpwstr>
  </property>
  <property fmtid="{D5CDD505-2E9C-101B-9397-08002B2CF9AE}" pid="8" name="MSIP_Label_bd2ff15f-6ce8-47f3-93ce-f81f88196d24_ActionId">
    <vt:lpwstr>5c37a37f-bbf3-43bb-8863-04f0df5b076a</vt:lpwstr>
  </property>
  <property fmtid="{D5CDD505-2E9C-101B-9397-08002B2CF9AE}" pid="9" name="MSIP_Label_bd2ff15f-6ce8-47f3-93ce-f81f88196d24_ContentBits">
    <vt:lpwstr>0</vt:lpwstr>
  </property>
</Properties>
</file>

<file path=docProps/thumbnail.jpeg>
</file>